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55"/>
  </p:notesMasterIdLst>
  <p:handoutMasterIdLst>
    <p:handoutMasterId r:id="rId56"/>
  </p:handoutMasterIdLst>
  <p:sldIdLst>
    <p:sldId id="256" r:id="rId5"/>
    <p:sldId id="1880" r:id="rId6"/>
    <p:sldId id="1882" r:id="rId7"/>
    <p:sldId id="1881" r:id="rId8"/>
    <p:sldId id="1883" r:id="rId9"/>
    <p:sldId id="1872" r:id="rId10"/>
    <p:sldId id="1888" r:id="rId11"/>
    <p:sldId id="1887" r:id="rId12"/>
    <p:sldId id="1886" r:id="rId13"/>
    <p:sldId id="1885" r:id="rId14"/>
    <p:sldId id="1889" r:id="rId15"/>
    <p:sldId id="1891" r:id="rId16"/>
    <p:sldId id="1890" r:id="rId17"/>
    <p:sldId id="1892" r:id="rId18"/>
    <p:sldId id="1893" r:id="rId19"/>
    <p:sldId id="1894" r:id="rId20"/>
    <p:sldId id="1896" r:id="rId21"/>
    <p:sldId id="1899" r:id="rId22"/>
    <p:sldId id="1900" r:id="rId23"/>
    <p:sldId id="536" r:id="rId24"/>
    <p:sldId id="548" r:id="rId25"/>
    <p:sldId id="534" r:id="rId26"/>
    <p:sldId id="533" r:id="rId27"/>
    <p:sldId id="541" r:id="rId28"/>
    <p:sldId id="539" r:id="rId29"/>
    <p:sldId id="540" r:id="rId30"/>
    <p:sldId id="566" r:id="rId31"/>
    <p:sldId id="567" r:id="rId32"/>
    <p:sldId id="556" r:id="rId33"/>
    <p:sldId id="557" r:id="rId34"/>
    <p:sldId id="563" r:id="rId35"/>
    <p:sldId id="1884" r:id="rId36"/>
    <p:sldId id="1897" r:id="rId37"/>
    <p:sldId id="1898" r:id="rId38"/>
    <p:sldId id="1855" r:id="rId39"/>
    <p:sldId id="1864" r:id="rId40"/>
    <p:sldId id="1863" r:id="rId41"/>
    <p:sldId id="1867" r:id="rId42"/>
    <p:sldId id="1868" r:id="rId43"/>
    <p:sldId id="1865" r:id="rId44"/>
    <p:sldId id="1866" r:id="rId45"/>
    <p:sldId id="486" r:id="rId46"/>
    <p:sldId id="1869" r:id="rId47"/>
    <p:sldId id="1895" r:id="rId48"/>
    <p:sldId id="299" r:id="rId49"/>
    <p:sldId id="1878" r:id="rId50"/>
    <p:sldId id="611" r:id="rId51"/>
    <p:sldId id="1870" r:id="rId52"/>
    <p:sldId id="636" r:id="rId53"/>
    <p:sldId id="654" r:id="rId5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64" autoAdjust="0"/>
    <p:restoredTop sz="96571" autoAdjust="0"/>
  </p:normalViewPr>
  <p:slideViewPr>
    <p:cSldViewPr snapToGrid="0" showGuides="1">
      <p:cViewPr varScale="1">
        <p:scale>
          <a:sx n="111" d="100"/>
          <a:sy n="111" d="100"/>
        </p:scale>
        <p:origin x="1000" y="20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7/24/24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7/24/24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987682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1501362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235954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1194558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3871350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those basic unit tests are done, we can create a unit test at the next level.  Here,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blast wave is simulated using the cell grid and equation of state previously tested.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wave has a known analytical solution, which provides an error estimate for the implementation.  Out-of-tolerance errors at this stage indicate a problem specific to hydrodynamics, since the cells and equation of state are already tested.  In addition, plotting errors vs. space and time helps to train graduate students.</a:t>
            </a:r>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2981216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4146054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235142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3944756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2399205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3269118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511110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107481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1179370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4279848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44</a:t>
            </a:fld>
            <a:endParaRPr lang="en-US"/>
          </a:p>
        </p:txBody>
      </p:sp>
    </p:spTree>
    <p:extLst>
      <p:ext uri="{BB962C8B-B14F-4D97-AF65-F5344CB8AC3E}">
        <p14:creationId xmlns:p14="http://schemas.microsoft.com/office/powerpoint/2010/main" val="1386661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45</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46</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47521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47</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48</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49</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50</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705039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866687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60718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896862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815996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6455110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pic>
        <p:nvPicPr>
          <p:cNvPr id="3" name="Picture 2">
            <a:extLst>
              <a:ext uri="{FF2B5EF4-FFF2-40B4-BE49-F238E27FC236}">
                <a16:creationId xmlns:a16="http://schemas.microsoft.com/office/drawing/2014/main" id="{E5A81C43-A5B9-D933-9CA0-B9EBBA5B62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5" name="Group 4">
            <a:extLst>
              <a:ext uri="{FF2B5EF4-FFF2-40B4-BE49-F238E27FC236}">
                <a16:creationId xmlns:a16="http://schemas.microsoft.com/office/drawing/2014/main" id="{2211A969-E7EA-13C3-D014-C029084F4EFB}"/>
              </a:ext>
            </a:extLst>
          </p:cNvPr>
          <p:cNvGrpSpPr/>
          <p:nvPr userDrawn="1"/>
        </p:nvGrpSpPr>
        <p:grpSpPr>
          <a:xfrm>
            <a:off x="366259" y="3655396"/>
            <a:ext cx="2214716" cy="356329"/>
            <a:chOff x="341278" y="3628835"/>
            <a:chExt cx="2214716" cy="356329"/>
          </a:xfrm>
        </p:grpSpPr>
        <p:pic>
          <p:nvPicPr>
            <p:cNvPr id="7" name="Picture 2">
              <a:extLst>
                <a:ext uri="{FF2B5EF4-FFF2-40B4-BE49-F238E27FC236}">
                  <a16:creationId xmlns:a16="http://schemas.microsoft.com/office/drawing/2014/main" id="{D16A6A85-AECD-6121-D004-ECB79BC1307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87D2793C-01C6-B180-3495-5A206744553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A black and white sign with blue text&#10;&#10;Description automatically generated">
            <a:extLst>
              <a:ext uri="{FF2B5EF4-FFF2-40B4-BE49-F238E27FC236}">
                <a16:creationId xmlns:a16="http://schemas.microsoft.com/office/drawing/2014/main" id="{90ECFB80-075A-EDC0-363D-3CE459F436D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19" name="TextBox 18">
            <a:extLst>
              <a:ext uri="{FF2B5EF4-FFF2-40B4-BE49-F238E27FC236}">
                <a16:creationId xmlns:a16="http://schemas.microsoft.com/office/drawing/2014/main" id="{23984D22-2BE9-C684-93D1-920B201DC418}"/>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24" name="TextBox 23">
            <a:extLst>
              <a:ext uri="{FF2B5EF4-FFF2-40B4-BE49-F238E27FC236}">
                <a16:creationId xmlns:a16="http://schemas.microsoft.com/office/drawing/2014/main" id="{9EA65A86-1694-D0BE-3C46-045E2B00D094}"/>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25" name="TextBox 24">
            <a:extLst>
              <a:ext uri="{FF2B5EF4-FFF2-40B4-BE49-F238E27FC236}">
                <a16:creationId xmlns:a16="http://schemas.microsoft.com/office/drawing/2014/main" id="{7C98D32A-D229-5172-E298-9AF976ACE627}"/>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26" name="TextBox 25">
            <a:extLst>
              <a:ext uri="{FF2B5EF4-FFF2-40B4-BE49-F238E27FC236}">
                <a16:creationId xmlns:a16="http://schemas.microsoft.com/office/drawing/2014/main" id="{64D46951-9F99-A303-D249-27B751A562DB}"/>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7" name="Group 26">
            <a:extLst>
              <a:ext uri="{FF2B5EF4-FFF2-40B4-BE49-F238E27FC236}">
                <a16:creationId xmlns:a16="http://schemas.microsoft.com/office/drawing/2014/main" id="{CC665AB1-818C-15F6-A435-7A7C14109262}"/>
              </a:ext>
            </a:extLst>
          </p:cNvPr>
          <p:cNvGrpSpPr/>
          <p:nvPr userDrawn="1"/>
        </p:nvGrpSpPr>
        <p:grpSpPr>
          <a:xfrm>
            <a:off x="355043" y="5027111"/>
            <a:ext cx="2237149" cy="457200"/>
            <a:chOff x="343050" y="5128711"/>
            <a:chExt cx="2237149" cy="457200"/>
          </a:xfrm>
        </p:grpSpPr>
        <p:pic>
          <p:nvPicPr>
            <p:cNvPr id="28" name="Picture 27">
              <a:extLst>
                <a:ext uri="{FF2B5EF4-FFF2-40B4-BE49-F238E27FC236}">
                  <a16:creationId xmlns:a16="http://schemas.microsoft.com/office/drawing/2014/main" id="{D8D4DA06-93FC-7C79-22C0-69CD6E71946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29" name="Picture 28" descr="A picture containing shape&#10;&#10;Description automatically generated">
              <a:extLst>
                <a:ext uri="{FF2B5EF4-FFF2-40B4-BE49-F238E27FC236}">
                  <a16:creationId xmlns:a16="http://schemas.microsoft.com/office/drawing/2014/main" id="{3A576A20-C17C-D6D5-507F-A7C5D2EE03B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pic>
        <p:nvPicPr>
          <p:cNvPr id="31" name="Picture 30">
            <a:extLst>
              <a:ext uri="{FF2B5EF4-FFF2-40B4-BE49-F238E27FC236}">
                <a16:creationId xmlns:a16="http://schemas.microsoft.com/office/drawing/2014/main" id="{F6BAEEDA-B6C4-7DDA-6A83-26F20E08F28B}"/>
              </a:ext>
            </a:extLst>
          </p:cNvPr>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spTree>
    <p:extLst>
      <p:ext uri="{BB962C8B-B14F-4D97-AF65-F5344CB8AC3E}">
        <p14:creationId xmlns:p14="http://schemas.microsoft.com/office/powerpoint/2010/main" val="2571738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5" name="Picture 4">
            <a:extLst>
              <a:ext uri="{FF2B5EF4-FFF2-40B4-BE49-F238E27FC236}">
                <a16:creationId xmlns:a16="http://schemas.microsoft.com/office/drawing/2014/main" id="{39A0B7EC-D4C0-0A37-EF93-54309C1E7E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21" name="Group 20">
            <a:extLst>
              <a:ext uri="{FF2B5EF4-FFF2-40B4-BE49-F238E27FC236}">
                <a16:creationId xmlns:a16="http://schemas.microsoft.com/office/drawing/2014/main" id="{23F39736-1AFA-8528-C9E3-41B55EABEDCA}"/>
              </a:ext>
            </a:extLst>
          </p:cNvPr>
          <p:cNvGrpSpPr/>
          <p:nvPr userDrawn="1"/>
        </p:nvGrpSpPr>
        <p:grpSpPr>
          <a:xfrm>
            <a:off x="366259" y="3655396"/>
            <a:ext cx="2214716" cy="356329"/>
            <a:chOff x="341278" y="3628835"/>
            <a:chExt cx="2214716" cy="356329"/>
          </a:xfrm>
        </p:grpSpPr>
        <p:pic>
          <p:nvPicPr>
            <p:cNvPr id="6" name="Picture 2">
              <a:extLst>
                <a:ext uri="{FF2B5EF4-FFF2-40B4-BE49-F238E27FC236}">
                  <a16:creationId xmlns:a16="http://schemas.microsoft.com/office/drawing/2014/main" id="{EF0692E1-7D85-78AD-9CB9-EDC5C0A1CD9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05CDAB3D-B8D6-9AC9-8507-6F95230AEE45}"/>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black and white sign with blue text&#10;&#10;Description automatically generated">
            <a:extLst>
              <a:ext uri="{FF2B5EF4-FFF2-40B4-BE49-F238E27FC236}">
                <a16:creationId xmlns:a16="http://schemas.microsoft.com/office/drawing/2014/main" id="{A50B83FE-88FB-1C61-17CC-A58C0BE092BF}"/>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8" name="TextBox 7">
            <a:extLst>
              <a:ext uri="{FF2B5EF4-FFF2-40B4-BE49-F238E27FC236}">
                <a16:creationId xmlns:a16="http://schemas.microsoft.com/office/drawing/2014/main" id="{DBDB4EA8-7E00-EB97-386F-806F04EDC41A}"/>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9" name="TextBox 8">
            <a:extLst>
              <a:ext uri="{FF2B5EF4-FFF2-40B4-BE49-F238E27FC236}">
                <a16:creationId xmlns:a16="http://schemas.microsoft.com/office/drawing/2014/main" id="{9C6AA8F1-3D17-46A7-8926-BC4892D4C51C}"/>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10" name="TextBox 9">
            <a:extLst>
              <a:ext uri="{FF2B5EF4-FFF2-40B4-BE49-F238E27FC236}">
                <a16:creationId xmlns:a16="http://schemas.microsoft.com/office/drawing/2014/main" id="{CE38D39D-3F53-1EF5-8F58-4DF913CFD07D}"/>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15" name="TextBox 14">
            <a:extLst>
              <a:ext uri="{FF2B5EF4-FFF2-40B4-BE49-F238E27FC236}">
                <a16:creationId xmlns:a16="http://schemas.microsoft.com/office/drawing/2014/main" id="{38A567DA-27A0-BFAF-CB9E-0EA56E125664}"/>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0" name="Group 19">
            <a:extLst>
              <a:ext uri="{FF2B5EF4-FFF2-40B4-BE49-F238E27FC236}">
                <a16:creationId xmlns:a16="http://schemas.microsoft.com/office/drawing/2014/main" id="{63A83523-6C92-DDA5-E072-BAC75B3276B6}"/>
              </a:ext>
            </a:extLst>
          </p:cNvPr>
          <p:cNvGrpSpPr/>
          <p:nvPr userDrawn="1"/>
        </p:nvGrpSpPr>
        <p:grpSpPr>
          <a:xfrm>
            <a:off x="355043" y="5027111"/>
            <a:ext cx="2237149" cy="457200"/>
            <a:chOff x="343050" y="5128711"/>
            <a:chExt cx="2237149" cy="457200"/>
          </a:xfrm>
        </p:grpSpPr>
        <p:pic>
          <p:nvPicPr>
            <p:cNvPr id="17" name="Picture 16">
              <a:extLst>
                <a:ext uri="{FF2B5EF4-FFF2-40B4-BE49-F238E27FC236}">
                  <a16:creationId xmlns:a16="http://schemas.microsoft.com/office/drawing/2014/main" id="{70EB972A-C812-2D11-E993-9648F06DCD5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DC5CC62A-5FBA-A239-536C-E231ED3105F0}"/>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spTree>
    <p:extLst>
      <p:ext uri="{BB962C8B-B14F-4D97-AF65-F5344CB8AC3E}">
        <p14:creationId xmlns:p14="http://schemas.microsoft.com/office/powerpoint/2010/main" val="4197880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48917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46.xml.rels><?xml version="1.0" encoding="UTF-8" standalone="yes"?>
<Relationships xmlns="http://schemas.openxmlformats.org/package/2006/relationships"><Relationship Id="rId3" Type="http://schemas.openxmlformats.org/officeDocument/2006/relationships/hyperlink" Target="https://bssw.io/items?topic=testing"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linux-test-project/lcov"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doi.org/10.1017/CBO9780511760396"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hyperlink" Target="https://doi.org/10.1002/spe.2220" TargetMode="External"/><Relationship Id="rId4" Type="http://schemas.openxmlformats.org/officeDocument/2006/relationships/hyperlink" Target="https://isbndb.com/book/9780131177055"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BF10E-A133-4BAB-A18B-C7563472A356}"/>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2034531" cy="424732"/>
          </a:xfrm>
        </p:spPr>
        <p:txBody>
          <a:bodyPr/>
          <a:lstStyle/>
          <a:p>
            <a:r>
              <a:rPr lang="en-US" dirty="0"/>
              <a:t>Anshu Dubey</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983911" y="2140952"/>
            <a:ext cx="1690167" cy="376085"/>
          </a:xfrm>
        </p:spPr>
        <p:txBody>
          <a:bodyPr/>
          <a:lstStyle/>
          <a:p>
            <a:r>
              <a:rPr lang="en-US" dirty="0"/>
              <a:t>(she/her)</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Argonne National Laboratory</a:t>
            </a:r>
          </a:p>
        </p:txBody>
      </p:sp>
      <p:sp>
        <p:nvSpPr>
          <p:cNvPr id="11" name="Google Shape;50;g60257ae959_0_0">
            <a:extLst>
              <a:ext uri="{FF2B5EF4-FFF2-40B4-BE49-F238E27FC236}">
                <a16:creationId xmlns:a16="http://schemas.microsoft.com/office/drawing/2014/main" id="{380DB08E-B7A6-645B-502A-C387F1AD1DA5}"/>
              </a:ext>
            </a:extLst>
          </p:cNvPr>
          <p:cNvSpPr txBox="1">
            <a:spLocks noGrp="1"/>
          </p:cNvSpPr>
          <p:nvPr>
            <p:ph type="ctrTitle"/>
          </p:nvPr>
        </p:nvSpPr>
        <p:spPr>
          <a:xfrm>
            <a:off x="3177633" y="503144"/>
            <a:ext cx="8292316" cy="1030930"/>
          </a:xfrm>
          <a:prstGeom prst="rect">
            <a:avLst/>
          </a:prstGeom>
          <a:noFill/>
          <a:ln>
            <a:noFill/>
          </a:ln>
        </p:spPr>
        <p:txBody>
          <a:bodyPr spcFirstLastPara="1" wrap="square" lIns="91425" tIns="45700" rIns="91425" bIns="45700" anchor="b" anchorCtr="0">
            <a:noAutofit/>
          </a:bodyPr>
          <a:lstStyle/>
          <a:p>
            <a:r>
              <a:rPr lang="en-US" dirty="0"/>
              <a:t>Software Testing and Verification</a:t>
            </a:r>
            <a:endParaRPr lang="en-US" sz="2800" dirty="0">
              <a:effectLst/>
            </a:endParaRPr>
          </a:p>
        </p:txBody>
      </p:sp>
      <p:sp>
        <p:nvSpPr>
          <p:cNvPr id="15" name="Text Placeholder 7">
            <a:extLst>
              <a:ext uri="{FF2B5EF4-FFF2-40B4-BE49-F238E27FC236}">
                <a16:creationId xmlns:a16="http://schemas.microsoft.com/office/drawing/2014/main" id="{BB6EEDEF-17DF-DA33-79BB-1F4577FFC573}"/>
              </a:ext>
            </a:extLst>
          </p:cNvPr>
          <p:cNvSpPr>
            <a:spLocks noGrp="1"/>
          </p:cNvSpPr>
          <p:nvPr>
            <p:ph type="body" sz="quarter" idx="15"/>
          </p:nvPr>
        </p:nvSpPr>
        <p:spPr>
          <a:xfrm>
            <a:off x="3176924" y="3792588"/>
            <a:ext cx="8292316" cy="1200329"/>
          </a:xfrm>
        </p:spPr>
        <p:txBody>
          <a:bodyPr/>
          <a:lstStyle/>
          <a:p>
            <a:r>
              <a:rPr lang="en-US" sz="2000" dirty="0"/>
              <a:t>Contributors: Anshu Dubey (ANL), David E. Bernholdt (ORNL), Patricia Grubel (LANL), Rinku Gupta (ANL), Alicia </a:t>
            </a:r>
            <a:r>
              <a:rPr lang="en-US" sz="2000" dirty="0" err="1"/>
              <a:t>Klinvex</a:t>
            </a:r>
            <a:r>
              <a:rPr lang="en-US" sz="2000" dirty="0"/>
              <a:t> (SNL), Mark C. Miller (LLNL), Jared O’Neal (ANL), David M. Rogers (ORNL), Gregory R. Watson (ORNL)</a:t>
            </a:r>
          </a:p>
        </p:txBody>
      </p:sp>
      <p:sp>
        <p:nvSpPr>
          <p:cNvPr id="9" name="Text Placeholder 9">
            <a:extLst>
              <a:ext uri="{FF2B5EF4-FFF2-40B4-BE49-F238E27FC236}">
                <a16:creationId xmlns:a16="http://schemas.microsoft.com/office/drawing/2014/main" id="{02248880-3C3D-A32A-998B-10044170EB4C}"/>
              </a:ext>
            </a:extLst>
          </p:cNvPr>
          <p:cNvSpPr>
            <a:spLocks noGrp="1"/>
          </p:cNvSpPr>
          <p:nvPr>
            <p:ph type="body" sz="quarter" idx="14"/>
          </p:nvPr>
        </p:nvSpPr>
        <p:spPr>
          <a:xfrm>
            <a:off x="3176925" y="3161813"/>
            <a:ext cx="8292316" cy="369332"/>
          </a:xfrm>
        </p:spPr>
        <p:txBody>
          <a:bodyPr/>
          <a:lstStyle/>
          <a:p>
            <a:r>
              <a:rPr lang="en-US" dirty="0"/>
              <a:t>Software Productivity and Sustainability Track @ ATPESC</a:t>
            </a:r>
          </a:p>
        </p:txBody>
      </p:sp>
    </p:spTree>
    <p:extLst>
      <p:ext uri="{BB962C8B-B14F-4D97-AF65-F5344CB8AC3E}">
        <p14:creationId xmlns:p14="http://schemas.microsoft.com/office/powerpoint/2010/main" val="2767525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7" name="TextBox 16">
            <a:extLst>
              <a:ext uri="{FF2B5EF4-FFF2-40B4-BE49-F238E27FC236}">
                <a16:creationId xmlns:a16="http://schemas.microsoft.com/office/drawing/2014/main" id="{AA0BA1E1-5374-FD6A-8F4E-24246BDA28A3}"/>
              </a:ext>
            </a:extLst>
          </p:cNvPr>
          <p:cNvSpPr txBox="1"/>
          <p:nvPr/>
        </p:nvSpPr>
        <p:spPr>
          <a:xfrm>
            <a:off x="1130110" y="4787598"/>
            <a:ext cx="9121599" cy="1181862"/>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You write a “main” that reads in a number, calls the functions and prints true or false</a:t>
            </a:r>
          </a:p>
          <a:p>
            <a:pPr marL="285750" indent="-285750" algn="l">
              <a:lnSpc>
                <a:spcPct val="90000"/>
              </a:lnSpc>
              <a:buFont typeface="Arial" panose="020B0604020202020204" pitchFamily="34" charset="0"/>
              <a:buChar char="•"/>
            </a:pPr>
            <a:r>
              <a:rPr lang="en-US" dirty="0"/>
              <a:t>You can automate it by including a series of known primes and non-primes and their corresponding true or false values</a:t>
            </a:r>
          </a:p>
          <a:p>
            <a:pPr marL="285750" indent="-285750" algn="l">
              <a:lnSpc>
                <a:spcPct val="90000"/>
              </a:lnSpc>
              <a:buFont typeface="Arial" panose="020B0604020202020204" pitchFamily="34" charset="0"/>
              <a:buChar char="•"/>
            </a:pPr>
            <a:r>
              <a:rPr lang="en-US" dirty="0"/>
              <a:t>This is your “unit test” for the function</a:t>
            </a:r>
          </a:p>
        </p:txBody>
      </p:sp>
      <p:sp>
        <p:nvSpPr>
          <p:cNvPr id="5" name="TextBox 4">
            <a:extLst>
              <a:ext uri="{FF2B5EF4-FFF2-40B4-BE49-F238E27FC236}">
                <a16:creationId xmlns:a16="http://schemas.microsoft.com/office/drawing/2014/main" id="{49C8C45C-548E-EEC7-AA85-6EB7426DAC04}"/>
              </a:ext>
            </a:extLst>
          </p:cNvPr>
          <p:cNvSpPr txBox="1"/>
          <p:nvPr/>
        </p:nvSpPr>
        <p:spPr>
          <a:xfrm>
            <a:off x="6686634" y="4063455"/>
            <a:ext cx="4024756" cy="849463"/>
          </a:xfrm>
          <a:prstGeom prst="rect">
            <a:avLst/>
          </a:prstGeom>
          <a:noFill/>
        </p:spPr>
        <p:txBody>
          <a:bodyPr wrap="none" lIns="118872" tIns="91440" rIns="118872" bIns="91440" rtlCol="0" anchor="ctr" anchorCtr="0">
            <a:spAutoFit/>
          </a:bodyPr>
          <a:lstStyle/>
          <a:p>
            <a:pPr>
              <a:lnSpc>
                <a:spcPct val="90000"/>
              </a:lnSpc>
            </a:pPr>
            <a:r>
              <a:rPr lang="en-US" sz="2400" dirty="0"/>
              <a:t>Here are all the ingredients </a:t>
            </a:r>
          </a:p>
          <a:p>
            <a:pPr>
              <a:lnSpc>
                <a:spcPct val="90000"/>
              </a:lnSpc>
            </a:pPr>
            <a:r>
              <a:rPr lang="en-US" sz="2400" dirty="0"/>
              <a:t>for building a test !!</a:t>
            </a:r>
          </a:p>
        </p:txBody>
      </p:sp>
      <p:sp>
        <p:nvSpPr>
          <p:cNvPr id="8" name="Rectangle 7">
            <a:extLst>
              <a:ext uri="{FF2B5EF4-FFF2-40B4-BE49-F238E27FC236}">
                <a16:creationId xmlns:a16="http://schemas.microsoft.com/office/drawing/2014/main" id="{9FEC453C-8A27-5A5F-B26A-ABA513B00FB6}"/>
              </a:ext>
            </a:extLst>
          </p:cNvPr>
          <p:cNvSpPr/>
          <p:nvPr/>
        </p:nvSpPr>
        <p:spPr>
          <a:xfrm>
            <a:off x="6629944" y="45189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a large prime number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the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1235512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 for encryption</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Tree>
    <p:extLst>
      <p:ext uri="{BB962C8B-B14F-4D97-AF65-F5344CB8AC3E}">
        <p14:creationId xmlns:p14="http://schemas.microsoft.com/office/powerpoint/2010/main" val="3335542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
        <p:nvSpPr>
          <p:cNvPr id="6" name="Rounded Rectangle 5">
            <a:extLst>
              <a:ext uri="{FF2B5EF4-FFF2-40B4-BE49-F238E27FC236}">
                <a16:creationId xmlns:a16="http://schemas.microsoft.com/office/drawing/2014/main" id="{820FFD99-BEBF-3BBA-4887-719613134193}"/>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 for encryption</a:t>
            </a:r>
          </a:p>
        </p:txBody>
      </p:sp>
      <p:sp>
        <p:nvSpPr>
          <p:cNvPr id="7" name="Rounded Rectangle 6">
            <a:extLst>
              <a:ext uri="{FF2B5EF4-FFF2-40B4-BE49-F238E27FC236}">
                <a16:creationId xmlns:a16="http://schemas.microsoft.com/office/drawing/2014/main" id="{5D17A6F2-5045-CE14-8808-8048FBC8D19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Tree>
    <p:extLst>
      <p:ext uri="{BB962C8B-B14F-4D97-AF65-F5344CB8AC3E}">
        <p14:creationId xmlns:p14="http://schemas.microsoft.com/office/powerpoint/2010/main" val="1355916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912247"/>
            <a:ext cx="9121599" cy="932563"/>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Now you have a more complex test that involves several correctly working components</a:t>
            </a:r>
          </a:p>
          <a:p>
            <a:pPr marL="285750" indent="-285750" algn="l">
              <a:lnSpc>
                <a:spcPct val="90000"/>
              </a:lnSpc>
              <a:buFont typeface="Arial" panose="020B0604020202020204" pitchFamily="34" charset="0"/>
              <a:buChar char="•"/>
            </a:pPr>
            <a:r>
              <a:rPr lang="en-US" dirty="0"/>
              <a:t>This is your “integration test”</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
        <p:nvSpPr>
          <p:cNvPr id="6" name="Rounded Rectangle 5">
            <a:extLst>
              <a:ext uri="{FF2B5EF4-FFF2-40B4-BE49-F238E27FC236}">
                <a16:creationId xmlns:a16="http://schemas.microsoft.com/office/drawing/2014/main" id="{0D608E29-31E7-E9CA-2DB4-6662B68CA624}"/>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 for encryption</a:t>
            </a:r>
          </a:p>
        </p:txBody>
      </p:sp>
      <p:sp>
        <p:nvSpPr>
          <p:cNvPr id="7" name="Rounded Rectangle 6">
            <a:extLst>
              <a:ext uri="{FF2B5EF4-FFF2-40B4-BE49-F238E27FC236}">
                <a16:creationId xmlns:a16="http://schemas.microsoft.com/office/drawing/2014/main" id="{D723FA3C-E98E-202D-34A1-9D56EE64C3D6}"/>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Tree>
    <p:extLst>
      <p:ext uri="{BB962C8B-B14F-4D97-AF65-F5344CB8AC3E}">
        <p14:creationId xmlns:p14="http://schemas.microsoft.com/office/powerpoint/2010/main" val="3537980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a:p>
            <a:r>
              <a:rPr lang="en-US" dirty="0"/>
              <a:t>Regression tests – verify that there is no degradation in code capabilities</a:t>
            </a:r>
          </a:p>
        </p:txBody>
      </p:sp>
    </p:spTree>
    <p:extLst>
      <p:ext uri="{BB962C8B-B14F-4D97-AF65-F5344CB8AC3E}">
        <p14:creationId xmlns:p14="http://schemas.microsoft.com/office/powerpoint/2010/main" val="1192222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White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Black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3671208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953862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732844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Test Driven Development vs. Automated Testing vs. CI</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224663"/>
            <a:ext cx="11457305" cy="4773507"/>
          </a:xfrm>
        </p:spPr>
        <p:txBody>
          <a:bodyPr/>
          <a:lstStyle/>
          <a:p>
            <a:r>
              <a:rPr lang="en-US" sz="2000" b="1" i="1" dirty="0"/>
              <a:t>Test Driven Development: </a:t>
            </a:r>
            <a:r>
              <a:rPr lang="en-US" sz="2000" dirty="0"/>
              <a:t>A development methodology where functional test are written before the code</a:t>
            </a:r>
          </a:p>
          <a:p>
            <a:pPr lvl="1"/>
            <a:r>
              <a:rPr lang="en-US" sz="1800" dirty="0"/>
              <a:t>Works well with CI as tests are written and committed and are automatically run (failing)</a:t>
            </a:r>
          </a:p>
          <a:p>
            <a:pPr lvl="1"/>
            <a:r>
              <a:rPr lang="en-US" sz="1800" dirty="0"/>
              <a:t>Code that implements the functionality being tested retriggers the tests automatically</a:t>
            </a:r>
          </a:p>
          <a:p>
            <a:r>
              <a:rPr lang="en-US" sz="2000" b="1" i="1" dirty="0"/>
              <a:t>Automated Testing</a:t>
            </a:r>
            <a:r>
              <a:rPr lang="en-US" sz="2000" dirty="0"/>
              <a:t>: Software that automatically performs tests on a regular basis and reliably detects and reports anomalous behaviors/outcomes.</a:t>
            </a:r>
          </a:p>
          <a:p>
            <a:pPr lvl="1"/>
            <a:r>
              <a:rPr lang="en-US" sz="1800" dirty="0"/>
              <a:t>Examples: Auto-test, CTest/CDash, nightly testing, etc.</a:t>
            </a:r>
          </a:p>
          <a:p>
            <a:pPr lvl="1"/>
            <a:r>
              <a:rPr lang="en-US" sz="1800" dirty="0"/>
              <a:t>May live “next to” your development workflow</a:t>
            </a:r>
          </a:p>
          <a:p>
            <a:pPr lvl="1"/>
            <a:r>
              <a:rPr lang="en-US" sz="1800" dirty="0"/>
              <a:t>Potential issues: change attribution, timeliness of results, multiple branches of development</a:t>
            </a:r>
          </a:p>
          <a:p>
            <a:r>
              <a:rPr lang="en-US" sz="2000" b="1" i="1" dirty="0"/>
              <a:t>Continuous Integration (CI)</a:t>
            </a:r>
            <a:r>
              <a:rPr lang="en-US" sz="2000" dirty="0"/>
              <a:t>: automated testing performed at high frequency and fine granularity</a:t>
            </a:r>
          </a:p>
          <a:p>
            <a:pPr lvl="1"/>
            <a:r>
              <a:rPr lang="en-US" sz="1800" dirty="0"/>
              <a:t>Aimed at preventing code changes from breaking key branches of development (e.g. main)</a:t>
            </a:r>
          </a:p>
          <a:p>
            <a:pPr lvl="1"/>
            <a:r>
              <a:rPr lang="en-US" sz="1800" dirty="0"/>
              <a:t>Lives “within” your development workflow</a:t>
            </a:r>
          </a:p>
          <a:p>
            <a:pPr lvl="1"/>
            <a:r>
              <a:rPr lang="en-US" sz="1800" dirty="0"/>
              <a:t>Potential issues: extreme automation, test granularity, coverage, 3</a:t>
            </a:r>
            <a:r>
              <a:rPr lang="en-US" sz="1800" baseline="30000" dirty="0"/>
              <a:t>rd</a:t>
            </a:r>
            <a:r>
              <a:rPr lang="en-US" sz="1800" dirty="0"/>
              <a:t>-party services/resources </a:t>
            </a:r>
          </a:p>
        </p:txBody>
      </p:sp>
    </p:spTree>
    <p:extLst>
      <p:ext uri="{BB962C8B-B14F-4D97-AF65-F5344CB8AC3E}">
        <p14:creationId xmlns:p14="http://schemas.microsoft.com/office/powerpoint/2010/main" val="3295112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120140"/>
            <a:ext cx="5588582" cy="525780"/>
          </a:xfrm>
        </p:spPr>
        <p:txBody>
          <a:bodyPr anchor="ctr"/>
          <a:lstStyle/>
          <a:p>
            <a:pPr algn="ctr"/>
            <a:r>
              <a:rPr lang="en-US" dirty="0"/>
              <a:t>Common situations</a:t>
            </a:r>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64746" y="1829570"/>
            <a:ext cx="5588582" cy="4299450"/>
          </a:xfrm>
        </p:spPr>
        <p:txBody>
          <a:bodyPr>
            <a:noAutofit/>
          </a:bodyPr>
          <a:lstStyle/>
          <a:p>
            <a:r>
              <a:rPr lang="en-US" sz="1800" dirty="0"/>
              <a:t>Just getting started</a:t>
            </a:r>
          </a:p>
          <a:p>
            <a:pPr lvl="1"/>
            <a:r>
              <a:rPr lang="en-US" sz="1600" dirty="0"/>
              <a:t>Many technologies/choices; often in the ”cloud”</a:t>
            </a:r>
          </a:p>
          <a:p>
            <a:pPr lvl="1"/>
            <a:r>
              <a:rPr lang="en-US" sz="1600" dirty="0"/>
              <a:t>Solution: start small, simple, build up</a:t>
            </a:r>
          </a:p>
          <a:p>
            <a:r>
              <a:rPr lang="en-US" sz="1800" dirty="0"/>
              <a:t>Developing suitable tests</a:t>
            </a:r>
          </a:p>
          <a:p>
            <a:pPr lvl="1"/>
            <a:r>
              <a:rPr lang="en-US" sz="1600" dirty="0"/>
              <a:t>Many project’s existing tests not suitable for CI</a:t>
            </a:r>
          </a:p>
          <a:p>
            <a:pPr lvl="1"/>
            <a:r>
              <a:rPr lang="en-US" sz="1600" dirty="0"/>
              <a:t>CI testing is a balance of thoroughness and responsiveness</a:t>
            </a:r>
          </a:p>
          <a:p>
            <a:pPr lvl="1"/>
            <a:r>
              <a:rPr lang="en-US" sz="1600" dirty="0"/>
              <a:t>Solution: Simplify/refactor and/or sub-setting test suite</a:t>
            </a:r>
          </a:p>
          <a:p>
            <a:r>
              <a:rPr lang="en-US" sz="1800" dirty="0"/>
              <a:t>Ensuring sufficient coverage</a:t>
            </a:r>
          </a:p>
          <a:p>
            <a:pPr lvl="1"/>
            <a:r>
              <a:rPr lang="en-US" sz="1600" dirty="0"/>
              <a:t>Some changes to code never get tested – CI can provide a false sense of security</a:t>
            </a:r>
          </a:p>
          <a:p>
            <a:pPr lvl="1"/>
            <a:r>
              <a:rPr lang="en-US" sz="1600"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08962" y="1120140"/>
            <a:ext cx="5531934" cy="525780"/>
          </a:xfrm>
        </p:spPr>
        <p:txBody>
          <a:bodyPr anchor="ctr"/>
          <a:lstStyle/>
          <a:p>
            <a:pPr algn="ctr"/>
            <a:r>
              <a:rPr lang="en-US" dirty="0"/>
              <a:t>Advanced situations</a:t>
            </a:r>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08962" y="1829570"/>
            <a:ext cx="5531934" cy="3908290"/>
          </a:xfrm>
        </p:spPr>
        <p:txBody>
          <a:bodyPr>
            <a:noAutofit/>
          </a:bodyPr>
          <a:lstStyle/>
          <a:p>
            <a:r>
              <a:rPr lang="en-US" sz="1800" dirty="0"/>
              <a:t>Defining failure for </a:t>
            </a:r>
            <a:r>
              <a:rPr lang="en-US" sz="1800" i="1" dirty="0"/>
              <a:t>many</a:t>
            </a:r>
            <a:r>
              <a:rPr lang="en-US" sz="1800" dirty="0"/>
              <a:t> configurations / inconsistent failures</a:t>
            </a:r>
          </a:p>
          <a:p>
            <a:pPr lvl="1"/>
            <a:r>
              <a:rPr lang="en-US" sz="1600" dirty="0"/>
              <a:t>Bit-for-bit (exact) match vs. fuzzy match</a:t>
            </a:r>
          </a:p>
          <a:p>
            <a:pPr lvl="1"/>
            <a:r>
              <a:rPr lang="en-US" sz="1600" dirty="0"/>
              <a:t>Solution: absolute/relative tolerances </a:t>
            </a:r>
            <a:r>
              <a:rPr lang="en-US" sz="1600" dirty="0">
                <a:sym typeface="Wingdings" pitchFamily="2" charset="2"/>
              </a:rPr>
              <a:t></a:t>
            </a:r>
            <a:r>
              <a:rPr lang="en-US" sz="1600" dirty="0"/>
              <a:t> AI/ML</a:t>
            </a:r>
          </a:p>
          <a:p>
            <a:r>
              <a:rPr lang="en-US" sz="1800" dirty="0"/>
              <a:t>Numerous 3</a:t>
            </a:r>
            <a:r>
              <a:rPr lang="en-US" sz="1800" baseline="30000" dirty="0"/>
              <a:t>rd</a:t>
            </a:r>
            <a:r>
              <a:rPr lang="en-US" sz="1800" dirty="0"/>
              <a:t> party libraries (TPLs)</a:t>
            </a:r>
          </a:p>
          <a:p>
            <a:pPr lvl="1"/>
            <a:r>
              <a:rPr lang="en-US" sz="1600" dirty="0"/>
              <a:t>Compiling takes too long</a:t>
            </a:r>
          </a:p>
          <a:p>
            <a:pPr lvl="1"/>
            <a:r>
              <a:rPr lang="en-US" sz="1600" dirty="0"/>
              <a:t>Solution: cache pre-built TPLs, containers</a:t>
            </a:r>
          </a:p>
          <a:p>
            <a:r>
              <a:rPr lang="en-US" sz="1800" dirty="0"/>
              <a:t>Performance testing</a:t>
            </a:r>
          </a:p>
          <a:p>
            <a:pPr lvl="1"/>
            <a:r>
              <a:rPr lang="en-US" sz="1600" dirty="0"/>
              <a:t>Avoid time-, space-, scaling-performance degradation</a:t>
            </a:r>
          </a:p>
          <a:p>
            <a:pPr lvl="1"/>
            <a:r>
              <a:rPr lang="en-US" sz="1600" dirty="0"/>
              <a:t>Solution: Performance instrumentation and </a:t>
            </a:r>
            <a:r>
              <a:rPr lang="en-US" sz="1600" i="1" dirty="0"/>
              <a:t>scheduled</a:t>
            </a:r>
            <a:r>
              <a:rPr lang="en-US" sz="1600"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Resources </a:t>
            </a:r>
          </a:p>
          <a:p>
            <a:pPr lvl="1"/>
            <a:r>
              <a:rPr lang="en-US" dirty="0"/>
              <a:t>GitHub, </a:t>
            </a:r>
            <a:r>
              <a:rPr lang="en-US" dirty="0" err="1"/>
              <a:t>BitBucket</a:t>
            </a:r>
            <a:r>
              <a:rPr lang="en-US" dirty="0"/>
              <a:t>, GitLab, etc. provide shared runners</a:t>
            </a:r>
          </a:p>
          <a:p>
            <a:pPr lvl="1"/>
            <a:r>
              <a:rPr lang="en-US" dirty="0"/>
              <a:t>AWS, Azure Pipelines have free tiers that can be used</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CADES @ ORNL, Bamboo @ LLNL, Jenkins @ ANL, Travis+CDash @ NERSC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sp>
        <p:nvSpPr>
          <p:cNvPr id="5" name="Cloud 4">
            <a:extLst>
              <a:ext uri="{FF2B5EF4-FFF2-40B4-BE49-F238E27FC236}">
                <a16:creationId xmlns:a16="http://schemas.microsoft.com/office/drawing/2014/main" id="{FF94D852-131A-0142-B8B0-0452F1A53090}"/>
              </a:ext>
            </a:extLst>
          </p:cNvPr>
          <p:cNvSpPr/>
          <p:nvPr/>
        </p:nvSpPr>
        <p:spPr>
          <a:xfrm>
            <a:off x="7665269" y="411480"/>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endParaRPr lang="en-US" sz="2000" u="sng" dirty="0">
              <a:solidFill>
                <a:schemeClr val="bg1"/>
              </a:solidFill>
            </a:endParaRPr>
          </a:p>
        </p:txBody>
      </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08EF9A80-4084-554A-83A6-816E99F932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0164" y="944122"/>
            <a:ext cx="1370220" cy="822132"/>
          </a:xfrm>
          <a:prstGeom prst="rect">
            <a:avLst/>
          </a:prstGeom>
        </p:spPr>
      </p:pic>
    </p:spTree>
    <p:extLst>
      <p:ext uri="{BB962C8B-B14F-4D97-AF65-F5344CB8AC3E}">
        <p14:creationId xmlns:p14="http://schemas.microsoft.com/office/powerpoint/2010/main" val="2338566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92" y="994545"/>
            <a:ext cx="5303180" cy="3128010"/>
          </a:xfrm>
          <a:prstGeom prst="rect">
            <a:avLst/>
          </a:prstGeom>
        </p:spPr>
      </p:pic>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57200" y="2871207"/>
          <a:ext cx="5607806" cy="3001535"/>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17641">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502932">
                <a:tc>
                  <a:txBody>
                    <a:bodyPr/>
                    <a:lstStyle/>
                    <a:p>
                      <a:r>
                        <a:rPr lang="en-US" sz="1600" dirty="0"/>
                        <a:t>GitHub Actions</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3327690306"/>
                  </a:ext>
                </a:extLst>
              </a:tr>
              <a:tr h="714693">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502932">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654575">
                <a:tc>
                  <a:txBody>
                    <a:bodyPr/>
                    <a:lstStyle/>
                    <a:p>
                      <a:r>
                        <a:rPr lang="en-US" dirty="0"/>
                        <a:t>Travis</a:t>
                      </a:r>
                    </a:p>
                  </a:txBody>
                  <a:tcPr/>
                </a:tc>
                <a:tc>
                  <a:txBody>
                    <a:bodyPr/>
                    <a:lstStyle/>
                    <a:p>
                      <a:r>
                        <a:rPr lang="en-US" sz="1600" dirty="0"/>
                        <a:t>repo YAML file [&amp; repo scripts]</a:t>
                      </a:r>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167495025"/>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65006" y="3010829"/>
            <a:ext cx="714935" cy="528662"/>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906" y="4371974"/>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GitHub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795516" y="1027373"/>
            <a:ext cx="4570817" cy="571911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What is CI Good For</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spcBef>
                <a:spcPts val="200"/>
              </a:spcBef>
            </a:pPr>
            <a:r>
              <a:rPr lang="en-US" sz="1800" dirty="0"/>
              <a:t>Prevent code that would “break the build” or adversely impact other developers being introduced</a:t>
            </a:r>
          </a:p>
          <a:p>
            <a:pPr lvl="1">
              <a:spcBef>
                <a:spcPts val="200"/>
              </a:spcBef>
            </a:pPr>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spcBef>
                <a:spcPts val="200"/>
              </a:spcBef>
            </a:pPr>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spcBef>
                <a:spcPts val="200"/>
              </a:spcBef>
            </a:pPr>
            <a:r>
              <a:rPr lang="en-US" sz="1800" dirty="0"/>
              <a:t>Writing tests before the code works well with CI</a:t>
            </a:r>
          </a:p>
          <a:p>
            <a:pPr>
              <a:spcBef>
                <a:spcPts val="2400"/>
              </a:spcBef>
            </a:pPr>
            <a:r>
              <a:rPr lang="en-US" sz="2000" dirty="0"/>
              <a:t>Many options for where to execute CI tests</a:t>
            </a:r>
          </a:p>
          <a:p>
            <a:pPr lvl="1">
              <a:spcBef>
                <a:spcPts val="200"/>
              </a:spcBef>
            </a:pPr>
            <a:r>
              <a:rPr lang="en-US" sz="1800" dirty="0"/>
              <a:t>Free services are a good (easy) place to start</a:t>
            </a:r>
          </a:p>
          <a:p>
            <a:pPr lvl="1">
              <a:spcBef>
                <a:spcPts val="200"/>
              </a:spcBef>
            </a:pPr>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spcBef>
                <a:spcPts val="200"/>
              </a:spcBef>
            </a:pPr>
            <a:r>
              <a:rPr lang="en-US" sz="1800" dirty="0"/>
              <a:t>Focus initially on key software configurations and aspects of the code to be tested</a:t>
            </a:r>
          </a:p>
          <a:p>
            <a:pPr lvl="1">
              <a:spcBef>
                <a:spcPts val="200"/>
              </a:spcBef>
            </a:pPr>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Tree>
    <p:extLst>
      <p:ext uri="{BB962C8B-B14F-4D97-AF65-F5344CB8AC3E}">
        <p14:creationId xmlns:p14="http://schemas.microsoft.com/office/powerpoint/2010/main" val="2597563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a:t>
            </a:r>
            <a:r>
              <a:rPr lang="en-US" sz="2000">
                <a:solidFill>
                  <a:sysClr val="windowText" lastClr="000000"/>
                </a:solidFill>
              </a:rPr>
              <a:t>case up to </a:t>
            </a:r>
            <a:r>
              <a:rPr lang="en-US" sz="2000" dirty="0">
                <a:solidFill>
                  <a:sysClr val="windowText" lastClr="000000"/>
                </a:solidFill>
              </a:rPr>
              <a:t>point A and drop a checkpoint. Run another test case up to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Tree>
    <p:extLst>
      <p:ext uri="{BB962C8B-B14F-4D97-AF65-F5344CB8AC3E}">
        <p14:creationId xmlns:p14="http://schemas.microsoft.com/office/powerpoint/2010/main" val="1025052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up to point A and drop a checkpoint. Run another test case up to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
        <p:nvSpPr>
          <p:cNvPr id="16" name="Rounded Rectangle 15">
            <a:extLst>
              <a:ext uri="{FF2B5EF4-FFF2-40B4-BE49-F238E27FC236}">
                <a16:creationId xmlns:a16="http://schemas.microsoft.com/office/drawing/2014/main" id="{D3069DB2-512D-E621-9BFB-35F7F8DB59DB}"/>
              </a:ext>
            </a:extLst>
          </p:cNvPr>
          <p:cNvSpPr/>
          <p:nvPr/>
        </p:nvSpPr>
        <p:spPr>
          <a:xfrm>
            <a:off x="8203242" y="3972180"/>
            <a:ext cx="2397318" cy="1954192"/>
          </a:xfrm>
          <a:prstGeom prst="roundRect">
            <a:avLst/>
          </a:prstGeom>
          <a:solidFill>
            <a:srgbClr val="7030A0"/>
          </a:solidFill>
          <a:ln>
            <a:solidFill>
              <a:srgbClr val="7030A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Apply scaffolding for selection of tests … explained next</a:t>
            </a:r>
          </a:p>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007032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Tree>
    <p:custDataLst>
      <p:tags r:id="rId1"/>
    </p:custDataLst>
    <p:extLst>
      <p:ext uri="{BB962C8B-B14F-4D97-AF65-F5344CB8AC3E}">
        <p14:creationId xmlns:p14="http://schemas.microsoft.com/office/powerpoint/2010/main" val="2975949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pic>
        <p:nvPicPr>
          <p:cNvPr id="6" name="Picture 17" descr="&#10;sedov_pm3.png                                                  00238215Macintosh HD                   B746699A:"/>
          <p:cNvPicPr>
            <a:picLocks noChangeAspect="1" noChangeArrowheads="1"/>
          </p:cNvPicPr>
          <p:nvPr/>
        </p:nvPicPr>
        <p:blipFill>
          <a:blip r:embed="rId4" cstate="email">
            <a:extLst>
              <a:ext uri="{28A0092B-C50C-407E-A947-70E740481C1C}">
                <a14:useLocalDpi xmlns:a14="http://schemas.microsoft.com/office/drawing/2010/main" val="0"/>
              </a:ext>
            </a:extLst>
          </a:blip>
          <a:srcRect l="10492" t="8498" r="26555" b="9293"/>
          <a:stretch>
            <a:fillRect/>
          </a:stretch>
        </p:blipFill>
        <p:spPr bwMode="auto">
          <a:xfrm>
            <a:off x="4301720" y="1406387"/>
            <a:ext cx="3209089" cy="3142431"/>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
        <p:nvSpPr>
          <p:cNvPr id="4" name="Rounded Rectangle 3">
            <a:extLst>
              <a:ext uri="{FF2B5EF4-FFF2-40B4-BE49-F238E27FC236}">
                <a16:creationId xmlns:a16="http://schemas.microsoft.com/office/drawing/2014/main" id="{820F3246-481E-3BC2-8F33-808C1A76ABB6}"/>
              </a:ext>
            </a:extLst>
          </p:cNvPr>
          <p:cNvSpPr/>
          <p:nvPr/>
        </p:nvSpPr>
        <p:spPr>
          <a:xfrm>
            <a:off x="7721651" y="1885631"/>
            <a:ext cx="3627053" cy="3265498"/>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err="1">
                <a:solidFill>
                  <a:schemeClr val="bg1"/>
                </a:solidFill>
              </a:rPr>
              <a:t>Sedov</a:t>
            </a:r>
            <a:r>
              <a:rPr lang="en-US" sz="2000" dirty="0">
                <a:solidFill>
                  <a:schemeClr val="bg1"/>
                </a:solidFill>
              </a:rPr>
              <a:t> blast wave</a:t>
            </a:r>
          </a:p>
          <a:p>
            <a:pPr marL="342900" indent="-342900">
              <a:lnSpc>
                <a:spcPct val="90000"/>
              </a:lnSpc>
              <a:buFont typeface="Arial" panose="020B0604020202020204" pitchFamily="34" charset="0"/>
              <a:buChar char="•"/>
            </a:pPr>
            <a:r>
              <a:rPr lang="en-US" sz="2000" dirty="0">
                <a:solidFill>
                  <a:schemeClr val="bg1"/>
                </a:solidFill>
              </a:rPr>
              <a:t>High pressure at the center</a:t>
            </a:r>
          </a:p>
          <a:p>
            <a:pPr marL="342900" indent="-342900">
              <a:lnSpc>
                <a:spcPct val="90000"/>
              </a:lnSpc>
              <a:buFont typeface="Arial" panose="020B0604020202020204" pitchFamily="34" charset="0"/>
              <a:buChar char="•"/>
            </a:pPr>
            <a:r>
              <a:rPr lang="en-US" sz="2000" dirty="0">
                <a:solidFill>
                  <a:schemeClr val="bg1"/>
                </a:solidFill>
              </a:rPr>
              <a:t>Shock moves out in a circle</a:t>
            </a:r>
          </a:p>
          <a:p>
            <a:pPr marL="342900" indent="-342900">
              <a:lnSpc>
                <a:spcPct val="90000"/>
              </a:lnSpc>
              <a:buFont typeface="Arial" panose="020B0604020202020204" pitchFamily="34" charset="0"/>
              <a:buChar char="•"/>
            </a:pPr>
            <a:r>
              <a:rPr lang="en-US" sz="2000" dirty="0">
                <a:solidFill>
                  <a:schemeClr val="bg1"/>
                </a:solidFill>
              </a:rPr>
              <a:t>Analytical solution for how far the shock has travelled</a:t>
            </a:r>
          </a:p>
          <a:p>
            <a:pPr marL="342900" indent="-342900">
              <a:lnSpc>
                <a:spcPct val="90000"/>
              </a:lnSpc>
              <a:buFont typeface="Arial" panose="020B0604020202020204" pitchFamily="34" charset="0"/>
              <a:buChar char="•"/>
            </a:pPr>
            <a:endParaRPr lang="en-US" sz="2000" dirty="0">
              <a:solidFill>
                <a:schemeClr val="bg1"/>
              </a:solidFill>
            </a:endParaRPr>
          </a:p>
        </p:txBody>
      </p:sp>
    </p:spTree>
    <p:custDataLst>
      <p:tags r:id="rId1"/>
    </p:custDataLst>
    <p:extLst>
      <p:ext uri="{BB962C8B-B14F-4D97-AF65-F5344CB8AC3E}">
        <p14:creationId xmlns:p14="http://schemas.microsoft.com/office/powerpoint/2010/main" val="120810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Tree>
    <p:custDataLst>
      <p:tags r:id="rId1"/>
    </p:custDataLst>
    <p:extLst>
      <p:ext uri="{BB962C8B-B14F-4D97-AF65-F5344CB8AC3E}">
        <p14:creationId xmlns:p14="http://schemas.microsoft.com/office/powerpoint/2010/main" val="3967456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
        <p:nvSpPr>
          <p:cNvPr id="4" name="Rounded Rectangle 3">
            <a:extLst>
              <a:ext uri="{FF2B5EF4-FFF2-40B4-BE49-F238E27FC236}">
                <a16:creationId xmlns:a16="http://schemas.microsoft.com/office/drawing/2014/main" id="{E5484925-C7F9-2A60-D496-70C9AA0F5262}"/>
              </a:ext>
            </a:extLst>
          </p:cNvPr>
          <p:cNvSpPr/>
          <p:nvPr/>
        </p:nvSpPr>
        <p:spPr>
          <a:xfrm>
            <a:off x="2598578" y="4598505"/>
            <a:ext cx="3627053" cy="9144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 unit test </a:t>
            </a:r>
          </a:p>
        </p:txBody>
      </p:sp>
    </p:spTree>
    <p:custDataLst>
      <p:tags r:id="rId1"/>
    </p:custDataLst>
    <p:extLst>
      <p:ext uri="{BB962C8B-B14F-4D97-AF65-F5344CB8AC3E}">
        <p14:creationId xmlns:p14="http://schemas.microsoft.com/office/powerpoint/2010/main" val="1102284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3214578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Tree>
    <p:extLst>
      <p:ext uri="{BB962C8B-B14F-4D97-AF65-F5344CB8AC3E}">
        <p14:creationId xmlns:p14="http://schemas.microsoft.com/office/powerpoint/2010/main" val="3068047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
        <p:nvSpPr>
          <p:cNvPr id="4" name="Rounded Rectangle 3">
            <a:extLst>
              <a:ext uri="{FF2B5EF4-FFF2-40B4-BE49-F238E27FC236}">
                <a16:creationId xmlns:a16="http://schemas.microsoft.com/office/drawing/2014/main" id="{E5484925-C7F9-2A60-D496-70C9AA0F5262}"/>
              </a:ext>
            </a:extLst>
          </p:cNvPr>
          <p:cNvSpPr/>
          <p:nvPr/>
        </p:nvSpPr>
        <p:spPr>
          <a:xfrm>
            <a:off x="6672465" y="4322730"/>
            <a:ext cx="4547985" cy="1081038"/>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another unit test</a:t>
            </a:r>
          </a:p>
        </p:txBody>
      </p:sp>
    </p:spTree>
    <p:custDataLst>
      <p:tags r:id="rId1"/>
    </p:custDataLst>
    <p:extLst>
      <p:ext uri="{BB962C8B-B14F-4D97-AF65-F5344CB8AC3E}">
        <p14:creationId xmlns:p14="http://schemas.microsoft.com/office/powerpoint/2010/main" val="33866033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 Hydrodynamics</a:t>
            </a:r>
          </a:p>
        </p:txBody>
      </p:sp>
      <p:sp>
        <p:nvSpPr>
          <p:cNvPr id="5" name="Content Placeholder 4"/>
          <p:cNvSpPr>
            <a:spLocks noGrp="1"/>
          </p:cNvSpPr>
          <p:nvPr>
            <p:ph sz="quarter" idx="1"/>
          </p:nvPr>
        </p:nvSpPr>
        <p:spPr>
          <a:xfrm>
            <a:off x="398469" y="1193212"/>
            <a:ext cx="10812869" cy="2570405"/>
          </a:xfrm>
        </p:spPr>
        <p:txBody>
          <a:bodyPr/>
          <a:lstStyle/>
          <a:p>
            <a:r>
              <a:rPr lang="en-US" dirty="0"/>
              <a:t>Apply initial conditions to the mesh</a:t>
            </a:r>
          </a:p>
          <a:p>
            <a:pPr lvl="1"/>
            <a:r>
              <a:rPr lang="en-US" dirty="0"/>
              <a:t>zeroes everywhere except at the center</a:t>
            </a:r>
          </a:p>
          <a:p>
            <a:r>
              <a:rPr lang="en-US" dirty="0"/>
              <a:t>Write code for the analytical expression of the distance traveled by the shock</a:t>
            </a:r>
          </a:p>
          <a:p>
            <a:r>
              <a:rPr lang="en-US" dirty="0"/>
              <a:t>Do time integration</a:t>
            </a:r>
          </a:p>
          <a:p>
            <a:r>
              <a:rPr lang="en-US" dirty="0"/>
              <a:t>At time </a:t>
            </a:r>
            <a:r>
              <a:rPr lang="en-US" b="1" dirty="0"/>
              <a:t>T </a:t>
            </a:r>
            <a:r>
              <a:rPr lang="en-US" dirty="0"/>
              <a:t>compare evolved solution against analytical solution</a:t>
            </a:r>
            <a:endParaRPr lang="en-US" b="1" dirty="0"/>
          </a:p>
          <a:p>
            <a:pPr marL="0" indent="0">
              <a:buNone/>
            </a:pPr>
            <a:endParaRPr lang="en-US" dirty="0"/>
          </a:p>
        </p:txBody>
      </p:sp>
      <p:sp>
        <p:nvSpPr>
          <p:cNvPr id="3" name="Rounded Rectangle 2">
            <a:extLst>
              <a:ext uri="{FF2B5EF4-FFF2-40B4-BE49-F238E27FC236}">
                <a16:creationId xmlns:a16="http://schemas.microsoft.com/office/drawing/2014/main" id="{FCD39F8F-B00D-5B2C-06A4-9F8AA5448B26}"/>
              </a:ext>
            </a:extLst>
          </p:cNvPr>
          <p:cNvSpPr/>
          <p:nvPr/>
        </p:nvSpPr>
        <p:spPr>
          <a:xfrm>
            <a:off x="1742657" y="3911912"/>
            <a:ext cx="9468681" cy="872123"/>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If both mesh and EOS unit test pass, then any failure is in Hydrodynamics</a:t>
            </a:r>
          </a:p>
          <a:p>
            <a:pPr algn="ctr">
              <a:lnSpc>
                <a:spcPct val="90000"/>
              </a:lnSpc>
            </a:pPr>
            <a:r>
              <a:rPr lang="en-US" sz="2000" dirty="0">
                <a:solidFill>
                  <a:schemeClr val="bg1"/>
                </a:solidFill>
              </a:rPr>
              <a:t>This is a composite unit test</a:t>
            </a:r>
          </a:p>
        </p:txBody>
      </p:sp>
      <p:sp>
        <p:nvSpPr>
          <p:cNvPr id="6" name="Rounded Rectangle 5">
            <a:extLst>
              <a:ext uri="{FF2B5EF4-FFF2-40B4-BE49-F238E27FC236}">
                <a16:creationId xmlns:a16="http://schemas.microsoft.com/office/drawing/2014/main" id="{DB7AEADD-DC0C-D749-0362-CFF384CFC3B9}"/>
              </a:ext>
            </a:extLst>
          </p:cNvPr>
          <p:cNvSpPr/>
          <p:nvPr/>
        </p:nvSpPr>
        <p:spPr>
          <a:xfrm>
            <a:off x="2955235" y="5022574"/>
            <a:ext cx="4863548" cy="74212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is also the idea behind scaffolding </a:t>
            </a:r>
          </a:p>
        </p:txBody>
      </p:sp>
    </p:spTree>
    <p:custDataLst>
      <p:tags r:id="rId1"/>
    </p:custDataLst>
    <p:extLst>
      <p:ext uri="{BB962C8B-B14F-4D97-AF65-F5344CB8AC3E}">
        <p14:creationId xmlns:p14="http://schemas.microsoft.com/office/powerpoint/2010/main" val="1531542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Tree>
    <p:extLst>
      <p:ext uri="{BB962C8B-B14F-4D97-AF65-F5344CB8AC3E}">
        <p14:creationId xmlns:p14="http://schemas.microsoft.com/office/powerpoint/2010/main" val="420675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Tree>
    <p:extLst>
      <p:ext uri="{BB962C8B-B14F-4D97-AF65-F5344CB8AC3E}">
        <p14:creationId xmlns:p14="http://schemas.microsoft.com/office/powerpoint/2010/main" val="4249867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
        <p:nvSpPr>
          <p:cNvPr id="3" name="Rounded Rectangle 2">
            <a:extLst>
              <a:ext uri="{FF2B5EF4-FFF2-40B4-BE49-F238E27FC236}">
                <a16:creationId xmlns:a16="http://schemas.microsoft.com/office/drawing/2014/main" id="{92A9624E-ABDF-34C6-CADC-9B4A35DFD25E}"/>
              </a:ext>
            </a:extLst>
          </p:cNvPr>
          <p:cNvSpPr/>
          <p:nvPr/>
        </p:nvSpPr>
        <p:spPr>
          <a:xfrm>
            <a:off x="7885872" y="4482234"/>
            <a:ext cx="3974465" cy="107084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All of these are examples of white box testing</a:t>
            </a:r>
          </a:p>
        </p:txBody>
      </p:sp>
    </p:spTree>
    <p:extLst>
      <p:ext uri="{BB962C8B-B14F-4D97-AF65-F5344CB8AC3E}">
        <p14:creationId xmlns:p14="http://schemas.microsoft.com/office/powerpoint/2010/main" val="1642722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9643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8781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8895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24209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9637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14896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9985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23636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14557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8402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33313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31152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8237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50946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9383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23806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43603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White/Black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https://bssw.io/items?topic=testing</a:t>
            </a:r>
            <a:endParaRPr lang="en-US" dirty="0"/>
          </a:p>
        </p:txBody>
      </p:sp>
    </p:spTree>
    <p:extLst>
      <p:ext uri="{BB962C8B-B14F-4D97-AF65-F5344CB8AC3E}">
        <p14:creationId xmlns:p14="http://schemas.microsoft.com/office/powerpoint/2010/main" val="3388918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a:t>
            </a:r>
            <a:r>
              <a:rPr lang="en-US" dirty="0">
                <a:hlinkClick r:id="rId3"/>
              </a:rPr>
              <a:t>https://github.com/linux-test-project/lcov</a:t>
            </a:r>
            <a:endParaRPr lang="en-US" dirty="0"/>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Good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991268" y="675860"/>
            <a:ext cx="9733722" cy="6016770"/>
          </a:xfrm>
          <a:ln>
            <a:noFill/>
          </a:ln>
        </p:spPr>
        <p:txBody>
          <a:bodyPr>
            <a:normAutofit/>
          </a:bodyPr>
          <a:lstStyle/>
          <a:p>
            <a:pPr marL="0" indent="0">
              <a:buNone/>
            </a:pPr>
            <a:endParaRPr lang="en-US" sz="2000" b="1" dirty="0">
              <a:solidFill>
                <a:schemeClr val="tx2"/>
              </a:solidFill>
            </a:endParaRPr>
          </a:p>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bugs aren’t creeping in</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Exercise third-party dependencies</a:t>
            </a:r>
          </a:p>
          <a:p>
            <a:pPr lvl="1">
              <a:spcBef>
                <a:spcPts val="200"/>
              </a:spcBef>
            </a:pPr>
            <a:endParaRPr lang="en-US" dirty="0"/>
          </a:p>
          <a:p>
            <a:pPr>
              <a:spcBef>
                <a:spcPts val="200"/>
              </a:spcBef>
            </a:pPr>
            <a:r>
              <a:rPr lang="en-US" dirty="0"/>
              <a:t>Physics/math-based strategies</a:t>
            </a:r>
          </a:p>
          <a:p>
            <a:pPr lvl="1">
              <a:spcBef>
                <a:spcPts val="200"/>
              </a:spcBef>
            </a:pPr>
            <a:r>
              <a:rPr lang="en-US" dirty="0"/>
              <a:t>Conserved quantities, symmetries, synthetic operators</a:t>
            </a:r>
          </a:p>
          <a:p>
            <a:pPr lvl="1">
              <a:spcBef>
                <a:spcPts val="200"/>
              </a:spcBef>
            </a:pPr>
            <a:r>
              <a:rPr lang="en-US" dirty="0"/>
              <a:t>Eliminate complete dependence on bitwise reproducibility</a:t>
            </a:r>
          </a:p>
          <a:p>
            <a:pPr>
              <a:spcBef>
                <a:spcPts val="200"/>
              </a:spcBef>
            </a:pPr>
            <a:endParaRPr lang="en-US" dirty="0"/>
          </a:p>
          <a:p>
            <a:pPr lvl="1">
              <a:spcBef>
                <a:spcPts val="200"/>
              </a:spcBef>
            </a:pPr>
            <a:endParaRPr lang="en-US" sz="800" dirty="0"/>
          </a:p>
          <a:p>
            <a:pPr lvl="1">
              <a:spcBef>
                <a:spcPts val="200"/>
              </a:spcBef>
            </a:pP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
        <p:nvSpPr>
          <p:cNvPr id="8" name="Rectangle 7">
            <a:extLst>
              <a:ext uri="{FF2B5EF4-FFF2-40B4-BE49-F238E27FC236}">
                <a16:creationId xmlns:a16="http://schemas.microsoft.com/office/drawing/2014/main" id="{8102D08C-52B8-4574-2A76-7728A7F6EB15}"/>
              </a:ext>
            </a:extLst>
          </p:cNvPr>
          <p:cNvSpPr/>
          <p:nvPr/>
        </p:nvSpPr>
        <p:spPr>
          <a:xfrm>
            <a:off x="692727" y="5943599"/>
            <a:ext cx="6788728" cy="720437"/>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Formalization of the process intimidates people</a:t>
            </a:r>
          </a:p>
          <a:p>
            <a:pPr algn="ctr">
              <a:lnSpc>
                <a:spcPct val="90000"/>
              </a:lnSpc>
            </a:pPr>
            <a:r>
              <a:rPr lang="en-US" sz="2000" dirty="0">
                <a:solidFill>
                  <a:sysClr val="windowText" lastClr="000000"/>
                </a:solidFill>
              </a:rPr>
              <a:t>because they think of writing tests as an overhead</a:t>
            </a:r>
          </a:p>
        </p:txBody>
      </p:sp>
    </p:spTree>
    <p:extLst>
      <p:ext uri="{BB962C8B-B14F-4D97-AF65-F5344CB8AC3E}">
        <p14:creationId xmlns:p14="http://schemas.microsoft.com/office/powerpoint/2010/main" val="27883158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a:t>
            </a:r>
            <a:r>
              <a:rPr lang="en-US" sz="2400" dirty="0">
                <a:hlinkClick r:id="rId3"/>
              </a:rPr>
              <a:t>10.1017/CBO9780511760396</a:t>
            </a:r>
            <a:endParaRPr lang="en-US" sz="2400" dirty="0"/>
          </a:p>
          <a:p>
            <a:r>
              <a:rPr lang="en-US" sz="2400" dirty="0"/>
              <a:t>Michael Feathers. 2004. Working Effectively with Legacy Code. Prentice Hall PTR, USA.</a:t>
            </a:r>
            <a:r>
              <a:rPr lang="en-US" dirty="0"/>
              <a:t> ISBN: </a:t>
            </a:r>
            <a:r>
              <a:rPr lang="en-US" dirty="0">
                <a:hlinkClick r:id="rId4"/>
              </a:rPr>
              <a:t>9780131177055</a:t>
            </a:r>
            <a:endParaRPr lang="en-US" dirty="0"/>
          </a:p>
          <a:p>
            <a:r>
              <a:rPr lang="en-US" dirty="0"/>
              <a:t>A Dubey, K </a:t>
            </a:r>
            <a:r>
              <a:rPr lang="en-US" dirty="0" err="1"/>
              <a:t>Weide</a:t>
            </a:r>
            <a:r>
              <a:rPr lang="en-US" dirty="0"/>
              <a:t>, D Lee, J </a:t>
            </a:r>
            <a:r>
              <a:rPr lang="en-US" dirty="0" err="1"/>
              <a:t>Bachan</a:t>
            </a:r>
            <a:r>
              <a:rPr lang="en-US" dirty="0"/>
              <a:t>, C Daley, S </a:t>
            </a:r>
            <a:r>
              <a:rPr lang="en-US" dirty="0" err="1"/>
              <a:t>Olofin</a:t>
            </a:r>
            <a:r>
              <a:rPr lang="en-US" dirty="0"/>
              <a:t>… - Ongoing Verification of a Multiphysics Community Code. Software: Practice and Experience, 2015 </a:t>
            </a:r>
            <a:r>
              <a:rPr lang="en-US" b="1" dirty="0">
                <a:hlinkClick r:id="rId5"/>
              </a:rPr>
              <a:t>https://doi.org/10.1002/spe.2220</a:t>
            </a:r>
            <a:endParaRPr lang="en-US" dirty="0"/>
          </a:p>
          <a:p>
            <a:pPr marL="0" indent="0">
              <a:buNone/>
            </a:pP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1696277"/>
            <a:chOff x="718754" y="1360869"/>
            <a:chExt cx="5375657" cy="1696277"/>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3711682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2997243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5" name="Rectangle 4">
            <a:extLst>
              <a:ext uri="{FF2B5EF4-FFF2-40B4-BE49-F238E27FC236}">
                <a16:creationId xmlns:a16="http://schemas.microsoft.com/office/drawing/2014/main" id="{1E5E0043-1B40-EDC2-B4EA-771685942AB6}"/>
              </a:ext>
            </a:extLst>
          </p:cNvPr>
          <p:cNvSpPr/>
          <p:nvPr/>
        </p:nvSpPr>
        <p:spPr>
          <a:xfrm>
            <a:off x="6629944" y="45189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a large prime number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the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3619635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5" name="TextBox 14">
            <a:extLst>
              <a:ext uri="{FF2B5EF4-FFF2-40B4-BE49-F238E27FC236}">
                <a16:creationId xmlns:a16="http://schemas.microsoft.com/office/drawing/2014/main" id="{F9B4A991-F297-965C-6924-5E546D972B66}"/>
              </a:ext>
            </a:extLst>
          </p:cNvPr>
          <p:cNvSpPr txBox="1"/>
          <p:nvPr/>
        </p:nvSpPr>
        <p:spPr>
          <a:xfrm>
            <a:off x="6686634" y="4063455"/>
            <a:ext cx="4024756" cy="849463"/>
          </a:xfrm>
          <a:prstGeom prst="rect">
            <a:avLst/>
          </a:prstGeom>
          <a:noFill/>
        </p:spPr>
        <p:txBody>
          <a:bodyPr wrap="none" lIns="118872" tIns="91440" rIns="118872" bIns="91440" rtlCol="0" anchor="ctr" anchorCtr="0">
            <a:spAutoFit/>
          </a:bodyPr>
          <a:lstStyle/>
          <a:p>
            <a:pPr>
              <a:lnSpc>
                <a:spcPct val="90000"/>
              </a:lnSpc>
            </a:pPr>
            <a:r>
              <a:rPr lang="en-US" sz="2400" dirty="0"/>
              <a:t>Here are all the ingredients </a:t>
            </a:r>
          </a:p>
          <a:p>
            <a:pPr>
              <a:lnSpc>
                <a:spcPct val="90000"/>
              </a:lnSpc>
            </a:pPr>
            <a:r>
              <a:rPr lang="en-US" sz="2400" dirty="0"/>
              <a:t>for building a test !!</a:t>
            </a:r>
          </a:p>
        </p:txBody>
      </p:sp>
      <p:sp>
        <p:nvSpPr>
          <p:cNvPr id="7" name="Rectangle 6">
            <a:extLst>
              <a:ext uri="{FF2B5EF4-FFF2-40B4-BE49-F238E27FC236}">
                <a16:creationId xmlns:a16="http://schemas.microsoft.com/office/drawing/2014/main" id="{AE9EFDAD-7B60-9EFA-8FEB-6230778AF06F}"/>
              </a:ext>
            </a:extLst>
          </p:cNvPr>
          <p:cNvSpPr/>
          <p:nvPr/>
        </p:nvSpPr>
        <p:spPr>
          <a:xfrm>
            <a:off x="6629944" y="45189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a large prime number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the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36865666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7.2|3.4|1.7|15|27"/>
</p:tagLst>
</file>

<file path=ppt/tags/tag2.xml><?xml version="1.0" encoding="utf-8"?>
<p:tagLst xmlns:a="http://schemas.openxmlformats.org/drawingml/2006/main" xmlns:r="http://schemas.openxmlformats.org/officeDocument/2006/relationships" xmlns:p="http://schemas.openxmlformats.org/presentationml/2006/main">
  <p:tag name="TIMING" val="|87.2|3.4|1.7|15|27"/>
</p:tagLst>
</file>

<file path=ppt/tags/tag3.xml><?xml version="1.0" encoding="utf-8"?>
<p:tagLst xmlns:a="http://schemas.openxmlformats.org/drawingml/2006/main" xmlns:r="http://schemas.openxmlformats.org/officeDocument/2006/relationships" xmlns:p="http://schemas.openxmlformats.org/presentationml/2006/main">
  <p:tag name="TIMING" val="|102|13.3"/>
</p:tagLst>
</file>

<file path=ppt/tags/tag4.xml><?xml version="1.0" encoding="utf-8"?>
<p:tagLst xmlns:a="http://schemas.openxmlformats.org/drawingml/2006/main" xmlns:r="http://schemas.openxmlformats.org/officeDocument/2006/relationships" xmlns:p="http://schemas.openxmlformats.org/presentationml/2006/main">
  <p:tag name="TIMING" val="|102|13.3"/>
</p:tagLst>
</file>

<file path=ppt/tags/tag5.xml><?xml version="1.0" encoding="utf-8"?>
<p:tagLst xmlns:a="http://schemas.openxmlformats.org/drawingml/2006/main" xmlns:r="http://schemas.openxmlformats.org/officeDocument/2006/relationships" xmlns:p="http://schemas.openxmlformats.org/presentationml/2006/main">
  <p:tag name="TIMING" val="|102|13.3"/>
</p:tagLst>
</file>

<file path=ppt/tags/tag6.xml><?xml version="1.0" encoding="utf-8"?>
<p:tagLst xmlns:a="http://schemas.openxmlformats.org/drawingml/2006/main" xmlns:r="http://schemas.openxmlformats.org/officeDocument/2006/relationships" xmlns:p="http://schemas.openxmlformats.org/presentationml/2006/main">
  <p:tag name="TIMING" val="|102|13.3"/>
</p:tagLst>
</file>

<file path=ppt/tags/tag7.xml><?xml version="1.0" encoding="utf-8"?>
<p:tagLst xmlns:a="http://schemas.openxmlformats.org/drawingml/2006/main" xmlns:r="http://schemas.openxmlformats.org/officeDocument/2006/relationships" xmlns:p="http://schemas.openxmlformats.org/presentationml/2006/main">
  <p:tag name="TIMING" val="|102|13.3"/>
</p:tagLst>
</file>

<file path=ppt/tags/tag8.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3023</TotalTime>
  <Words>4809</Words>
  <Application>Microsoft Macintosh PowerPoint</Application>
  <PresentationFormat>Custom</PresentationFormat>
  <Paragraphs>554</Paragraphs>
  <Slides>50</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Arial Black</vt:lpstr>
      <vt:lpstr>Calibri</vt:lpstr>
      <vt:lpstr>Wingdings</vt:lpstr>
      <vt:lpstr>Presentations (Wide Screen)</vt:lpstr>
      <vt:lpstr>Software Testing and Verification</vt:lpstr>
      <vt:lpstr>What is Testing</vt:lpstr>
      <vt:lpstr>What is Testing</vt:lpstr>
      <vt:lpstr>What is Testing</vt:lpstr>
      <vt:lpstr>What is Testing</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Types of Tests</vt:lpstr>
      <vt:lpstr>Types of Tests</vt:lpstr>
      <vt:lpstr>Classes of Tests</vt:lpstr>
      <vt:lpstr>Test Driven Development</vt:lpstr>
      <vt:lpstr>What is Continuous Integration (CI)</vt:lpstr>
      <vt:lpstr>CI Components</vt:lpstr>
      <vt:lpstr>Test Driven Development vs. Automated Testing vs. CI</vt:lpstr>
      <vt:lpstr>Examples…</vt:lpstr>
      <vt:lpstr>What can make CI difficult</vt:lpstr>
      <vt:lpstr>CI Resources (Where do jobs run?)</vt:lpstr>
      <vt:lpstr>Examples…</vt:lpstr>
      <vt:lpstr>Getting started with CI</vt:lpstr>
      <vt:lpstr>Getting started with CI: </vt:lpstr>
      <vt:lpstr>Getting started with GitHub Actions: </vt:lpstr>
      <vt:lpstr>github.com</vt:lpstr>
      <vt:lpstr>GitHub Actions – results of workflow test runs</vt:lpstr>
      <vt:lpstr>GitHub Pull Request Status Indicators</vt:lpstr>
      <vt:lpstr>What is CI Good For</vt:lpstr>
      <vt:lpstr>Building a Test-suite</vt:lpstr>
      <vt:lpstr>Building a Test-suite</vt:lpstr>
      <vt:lpstr>Building a Test-suite</vt:lpstr>
      <vt:lpstr>Example – Shock Hydrodynamics with Adaptive Mesh Refinement</vt:lpstr>
      <vt:lpstr>Example – Shock Hydrodynamics with Adaptive Mesh Refinement</vt:lpstr>
      <vt:lpstr>Step 1 – Equation of State</vt:lpstr>
      <vt:lpstr>Step 1 – Equation of State</vt:lpstr>
      <vt:lpstr>Step 2 – Mesh</vt:lpstr>
      <vt:lpstr>Step 2 – Mesh</vt:lpstr>
      <vt:lpstr>Step 3 – Hydrodynamics</vt:lpstr>
      <vt:lpstr>Step  4:  AMR</vt:lpstr>
      <vt:lpstr>Step  4:  AMR</vt:lpstr>
      <vt:lpstr>Step  4:  AMR</vt:lpstr>
      <vt:lpstr>PowerPoint Presentation</vt:lpstr>
      <vt:lpstr>How to build your test suite?</vt:lpstr>
      <vt:lpstr>How do we determine what tests are needed?</vt:lpstr>
      <vt:lpstr>Good Rules of Thumb</vt:lpstr>
      <vt:lpstr>Summary</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Anshu</cp:lastModifiedBy>
  <cp:revision>406</cp:revision>
  <cp:lastPrinted>2017-11-02T18:35:01Z</cp:lastPrinted>
  <dcterms:created xsi:type="dcterms:W3CDTF">2018-11-06T17:28:56Z</dcterms:created>
  <dcterms:modified xsi:type="dcterms:W3CDTF">2024-07-24T16:21:26Z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